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rata"/>
      <p:regular r:id="rId16"/>
    </p:embeddedFont>
    <p:embeddedFont>
      <p:font typeface="Prata"/>
      <p:regular r:id="rId17"/>
    </p:embeddedFont>
    <p:embeddedFont>
      <p:font typeface="Raleway"/>
      <p:regular r:id="rId18"/>
    </p:embeddedFont>
    <p:embeddedFont>
      <p:font typeface="Raleway"/>
      <p:regular r:id="rId19"/>
    </p:embeddedFont>
    <p:embeddedFont>
      <p:font typeface="Raleway"/>
      <p:regular r:id="rId20"/>
    </p:embeddedFont>
    <p:embeddedFont>
      <p:font typeface="Raleway"/>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Intrusion Detection with Snort</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Intrusion detection systems (IDS) are crucial for network security. They monitor network traffic for malicious activity. This presentation provides an overview of intrusion detection using Snort. Snort is a powerful open-source IDS/IPS.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4200"/>
            <a:ext cx="9287113"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Understanding Snort Architecture</a:t>
            </a:r>
            <a:endParaRPr lang="en-US" sz="4450" dirty="0"/>
          </a:p>
        </p:txBody>
      </p:sp>
      <p:sp>
        <p:nvSpPr>
          <p:cNvPr id="3" name="Text 1"/>
          <p:cNvSpPr/>
          <p:nvPr/>
        </p:nvSpPr>
        <p:spPr>
          <a:xfrm>
            <a:off x="793790" y="333660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Snort's architecture consists of four main components. These include a packet sniffer, preprocessor, detection engine, and output modules. Each component plays a vital role in analyzing network traffic.</a:t>
            </a:r>
            <a:endParaRPr lang="en-US" sz="1750" dirty="0"/>
          </a:p>
        </p:txBody>
      </p:sp>
      <p:sp>
        <p:nvSpPr>
          <p:cNvPr id="4" name="Text 2"/>
          <p:cNvSpPr/>
          <p:nvPr/>
        </p:nvSpPr>
        <p:spPr>
          <a:xfrm>
            <a:off x="793790" y="45443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Packet Sniffer</a:t>
            </a:r>
            <a:endParaRPr lang="en-US" sz="2200" dirty="0"/>
          </a:p>
        </p:txBody>
      </p:sp>
      <p:sp>
        <p:nvSpPr>
          <p:cNvPr id="5" name="Text 3"/>
          <p:cNvSpPr/>
          <p:nvPr/>
        </p:nvSpPr>
        <p:spPr>
          <a:xfrm>
            <a:off x="793790" y="5125522"/>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Captures network traffic for analysis.</a:t>
            </a:r>
            <a:endParaRPr lang="en-US" sz="1750" dirty="0"/>
          </a:p>
        </p:txBody>
      </p:sp>
      <p:sp>
        <p:nvSpPr>
          <p:cNvPr id="6" name="Text 4"/>
          <p:cNvSpPr/>
          <p:nvPr/>
        </p:nvSpPr>
        <p:spPr>
          <a:xfrm>
            <a:off x="4200406" y="45443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Preprocessor</a:t>
            </a:r>
            <a:endParaRPr lang="en-US" sz="2200" dirty="0"/>
          </a:p>
        </p:txBody>
      </p:sp>
      <p:sp>
        <p:nvSpPr>
          <p:cNvPr id="7" name="Text 5"/>
          <p:cNvSpPr/>
          <p:nvPr/>
        </p:nvSpPr>
        <p:spPr>
          <a:xfrm>
            <a:off x="4200406" y="5125522"/>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Prepares data for the detection engine.</a:t>
            </a:r>
            <a:endParaRPr lang="en-US" sz="1750" dirty="0"/>
          </a:p>
        </p:txBody>
      </p:sp>
      <p:sp>
        <p:nvSpPr>
          <p:cNvPr id="8" name="Text 6"/>
          <p:cNvSpPr/>
          <p:nvPr/>
        </p:nvSpPr>
        <p:spPr>
          <a:xfrm>
            <a:off x="7607022" y="45443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Detection Engine</a:t>
            </a:r>
            <a:endParaRPr lang="en-US" sz="2200" dirty="0"/>
          </a:p>
        </p:txBody>
      </p:sp>
      <p:sp>
        <p:nvSpPr>
          <p:cNvPr id="9" name="Text 7"/>
          <p:cNvSpPr/>
          <p:nvPr/>
        </p:nvSpPr>
        <p:spPr>
          <a:xfrm>
            <a:off x="7607022" y="5125522"/>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Analyzes traffic based on predefined rules.</a:t>
            </a:r>
            <a:endParaRPr lang="en-US" sz="1750" dirty="0"/>
          </a:p>
        </p:txBody>
      </p:sp>
      <p:sp>
        <p:nvSpPr>
          <p:cNvPr id="10" name="Text 8"/>
          <p:cNvSpPr/>
          <p:nvPr/>
        </p:nvSpPr>
        <p:spPr>
          <a:xfrm>
            <a:off x="11013638" y="45443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Output Modules</a:t>
            </a:r>
            <a:endParaRPr lang="en-US" sz="2200" dirty="0"/>
          </a:p>
        </p:txBody>
      </p:sp>
      <p:sp>
        <p:nvSpPr>
          <p:cNvPr id="11" name="Text 9"/>
          <p:cNvSpPr/>
          <p:nvPr/>
        </p:nvSpPr>
        <p:spPr>
          <a:xfrm>
            <a:off x="11013638" y="5125522"/>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Logs and alerts based on detected threats.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696"/>
          </a:xfrm>
          <a:prstGeom prst="rect">
            <a:avLst/>
          </a:prstGeom>
        </p:spPr>
      </p:pic>
      <p:sp>
        <p:nvSpPr>
          <p:cNvPr id="3" name="Text 0"/>
          <p:cNvSpPr/>
          <p:nvPr/>
        </p:nvSpPr>
        <p:spPr>
          <a:xfrm>
            <a:off x="667345" y="524351"/>
            <a:ext cx="7809309" cy="1191816"/>
          </a:xfrm>
          <a:prstGeom prst="rect">
            <a:avLst/>
          </a:prstGeom>
          <a:noFill/>
          <a:ln/>
        </p:spPr>
        <p:txBody>
          <a:bodyPr wrap="square" lIns="0" tIns="0" rIns="0" bIns="0" rtlCol="0" anchor="t"/>
          <a:lstStyle/>
          <a:p>
            <a:pPr algn="l" indent="0" marL="0">
              <a:lnSpc>
                <a:spcPts val="4650"/>
              </a:lnSpc>
              <a:buNone/>
            </a:pPr>
            <a:r>
              <a:rPr lang="en-US" sz="3750" dirty="0">
                <a:solidFill>
                  <a:srgbClr val="F2E782"/>
                </a:solidFill>
                <a:latin typeface="Prata" pitchFamily="34" charset="0"/>
                <a:ea typeface="Prata" pitchFamily="34" charset="-122"/>
                <a:cs typeface="Prata" pitchFamily="34" charset="-120"/>
              </a:rPr>
              <a:t>Snort Rule Structure: A Deep Dive</a:t>
            </a:r>
            <a:endParaRPr lang="en-US" sz="3750" dirty="0"/>
          </a:p>
        </p:txBody>
      </p:sp>
      <p:sp>
        <p:nvSpPr>
          <p:cNvPr id="4" name="Text 1"/>
          <p:cNvSpPr/>
          <p:nvPr/>
        </p:nvSpPr>
        <p:spPr>
          <a:xfrm>
            <a:off x="667345" y="2002155"/>
            <a:ext cx="7809309" cy="915472"/>
          </a:xfrm>
          <a:prstGeom prst="rect">
            <a:avLst/>
          </a:prstGeom>
          <a:noFill/>
          <a:ln/>
        </p:spPr>
        <p:txBody>
          <a:bodyPr wrap="squar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Snort rules define how the detection engine identifies malicious traffic. Rules consist of a header and options. Understanding rule structure is crucial for effective intrusion detection.</a:t>
            </a:r>
            <a:endParaRPr lang="en-US" sz="1500" dirty="0"/>
          </a:p>
        </p:txBody>
      </p:sp>
      <p:pic>
        <p:nvPicPr>
          <p:cNvPr id="5" name="Image 1" descr="preencoded.png">    </p:cNvPr>
          <p:cNvPicPr>
            <a:picLocks noChangeAspect="1"/>
          </p:cNvPicPr>
          <p:nvPr/>
        </p:nvPicPr>
        <p:blipFill>
          <a:blip r:embed="rId2"/>
          <a:stretch>
            <a:fillRect/>
          </a:stretch>
        </p:blipFill>
        <p:spPr>
          <a:xfrm>
            <a:off x="667345" y="3132058"/>
            <a:ext cx="953453" cy="1144072"/>
          </a:xfrm>
          <a:prstGeom prst="rect">
            <a:avLst/>
          </a:prstGeom>
        </p:spPr>
      </p:pic>
      <p:sp>
        <p:nvSpPr>
          <p:cNvPr id="6" name="Text 2"/>
          <p:cNvSpPr/>
          <p:nvPr/>
        </p:nvSpPr>
        <p:spPr>
          <a:xfrm>
            <a:off x="1906786" y="3322677"/>
            <a:ext cx="2383631" cy="297894"/>
          </a:xfrm>
          <a:prstGeom prst="rect">
            <a:avLst/>
          </a:prstGeom>
          <a:noFill/>
          <a:ln/>
        </p:spPr>
        <p:txBody>
          <a:bodyPr wrap="none" lIns="0" tIns="0" rIns="0" bIns="0" rtlCol="0" anchor="t"/>
          <a:lstStyle/>
          <a:p>
            <a:pPr algn="l" indent="0" marL="0">
              <a:lnSpc>
                <a:spcPts val="2300"/>
              </a:lnSpc>
              <a:buNone/>
            </a:pPr>
            <a:r>
              <a:rPr lang="en-US" sz="1850" dirty="0">
                <a:solidFill>
                  <a:srgbClr val="CFCBBF"/>
                </a:solidFill>
                <a:latin typeface="Prata" pitchFamily="34" charset="0"/>
                <a:ea typeface="Prata" pitchFamily="34" charset="-122"/>
                <a:cs typeface="Prata" pitchFamily="34" charset="-120"/>
              </a:rPr>
              <a:t>Rule Header</a:t>
            </a:r>
            <a:endParaRPr lang="en-US" sz="1850" dirty="0"/>
          </a:p>
        </p:txBody>
      </p:sp>
      <p:sp>
        <p:nvSpPr>
          <p:cNvPr id="7" name="Text 3"/>
          <p:cNvSpPr/>
          <p:nvPr/>
        </p:nvSpPr>
        <p:spPr>
          <a:xfrm>
            <a:off x="1906786" y="3734872"/>
            <a:ext cx="6569869" cy="305157"/>
          </a:xfrm>
          <a:prstGeom prst="rect">
            <a:avLst/>
          </a:prstGeom>
          <a:noFill/>
          <a:ln/>
        </p:spPr>
        <p:txBody>
          <a:bodyPr wrap="non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Defines action, protocol, addresses, and ports.</a:t>
            </a:r>
            <a:endParaRPr lang="en-US" sz="1500" dirty="0"/>
          </a:p>
        </p:txBody>
      </p:sp>
      <p:pic>
        <p:nvPicPr>
          <p:cNvPr id="8" name="Image 2" descr="preencoded.png">    </p:cNvPr>
          <p:cNvPicPr>
            <a:picLocks noChangeAspect="1"/>
          </p:cNvPicPr>
          <p:nvPr/>
        </p:nvPicPr>
        <p:blipFill>
          <a:blip r:embed="rId3"/>
          <a:stretch>
            <a:fillRect/>
          </a:stretch>
        </p:blipFill>
        <p:spPr>
          <a:xfrm>
            <a:off x="667345" y="4276130"/>
            <a:ext cx="953453" cy="1144072"/>
          </a:xfrm>
          <a:prstGeom prst="rect">
            <a:avLst/>
          </a:prstGeom>
        </p:spPr>
      </p:pic>
      <p:sp>
        <p:nvSpPr>
          <p:cNvPr id="9" name="Text 4"/>
          <p:cNvSpPr/>
          <p:nvPr/>
        </p:nvSpPr>
        <p:spPr>
          <a:xfrm>
            <a:off x="1906786" y="4466749"/>
            <a:ext cx="2383631" cy="297894"/>
          </a:xfrm>
          <a:prstGeom prst="rect">
            <a:avLst/>
          </a:prstGeom>
          <a:noFill/>
          <a:ln/>
        </p:spPr>
        <p:txBody>
          <a:bodyPr wrap="none" lIns="0" tIns="0" rIns="0" bIns="0" rtlCol="0" anchor="t"/>
          <a:lstStyle/>
          <a:p>
            <a:pPr algn="l" indent="0" marL="0">
              <a:lnSpc>
                <a:spcPts val="2300"/>
              </a:lnSpc>
              <a:buNone/>
            </a:pPr>
            <a:r>
              <a:rPr lang="en-US" sz="1850" dirty="0">
                <a:solidFill>
                  <a:srgbClr val="CFCBBF"/>
                </a:solidFill>
                <a:latin typeface="Prata" pitchFamily="34" charset="0"/>
                <a:ea typeface="Prata" pitchFamily="34" charset="-122"/>
                <a:cs typeface="Prata" pitchFamily="34" charset="-120"/>
              </a:rPr>
              <a:t>Rule Options</a:t>
            </a:r>
            <a:endParaRPr lang="en-US" sz="1850" dirty="0"/>
          </a:p>
        </p:txBody>
      </p:sp>
      <p:sp>
        <p:nvSpPr>
          <p:cNvPr id="10" name="Text 5"/>
          <p:cNvSpPr/>
          <p:nvPr/>
        </p:nvSpPr>
        <p:spPr>
          <a:xfrm>
            <a:off x="1906786" y="4878943"/>
            <a:ext cx="6569869" cy="305157"/>
          </a:xfrm>
          <a:prstGeom prst="rect">
            <a:avLst/>
          </a:prstGeom>
          <a:noFill/>
          <a:ln/>
        </p:spPr>
        <p:txBody>
          <a:bodyPr wrap="non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Includes message, content, and flow.</a:t>
            </a:r>
            <a:endParaRPr lang="en-US" sz="1500" dirty="0"/>
          </a:p>
        </p:txBody>
      </p:sp>
      <p:pic>
        <p:nvPicPr>
          <p:cNvPr id="11" name="Image 3" descr="preencoded.png">    </p:cNvPr>
          <p:cNvPicPr>
            <a:picLocks noChangeAspect="1"/>
          </p:cNvPicPr>
          <p:nvPr/>
        </p:nvPicPr>
        <p:blipFill>
          <a:blip r:embed="rId4"/>
          <a:stretch>
            <a:fillRect/>
          </a:stretch>
        </p:blipFill>
        <p:spPr>
          <a:xfrm>
            <a:off x="667345" y="5420201"/>
            <a:ext cx="953453" cy="1144072"/>
          </a:xfrm>
          <a:prstGeom prst="rect">
            <a:avLst/>
          </a:prstGeom>
        </p:spPr>
      </p:pic>
      <p:sp>
        <p:nvSpPr>
          <p:cNvPr id="12" name="Text 6"/>
          <p:cNvSpPr/>
          <p:nvPr/>
        </p:nvSpPr>
        <p:spPr>
          <a:xfrm>
            <a:off x="1906786" y="5610820"/>
            <a:ext cx="2383631" cy="297894"/>
          </a:xfrm>
          <a:prstGeom prst="rect">
            <a:avLst/>
          </a:prstGeom>
          <a:noFill/>
          <a:ln/>
        </p:spPr>
        <p:txBody>
          <a:bodyPr wrap="none" lIns="0" tIns="0" rIns="0" bIns="0" rtlCol="0" anchor="t"/>
          <a:lstStyle/>
          <a:p>
            <a:pPr algn="l" indent="0" marL="0">
              <a:lnSpc>
                <a:spcPts val="2300"/>
              </a:lnSpc>
              <a:buNone/>
            </a:pPr>
            <a:r>
              <a:rPr lang="en-US" sz="1850" dirty="0">
                <a:solidFill>
                  <a:srgbClr val="CFCBBF"/>
                </a:solidFill>
                <a:latin typeface="Prata" pitchFamily="34" charset="0"/>
                <a:ea typeface="Prata" pitchFamily="34" charset="-122"/>
                <a:cs typeface="Prata" pitchFamily="34" charset="-120"/>
              </a:rPr>
              <a:t>Examples</a:t>
            </a:r>
            <a:endParaRPr lang="en-US" sz="1850" dirty="0"/>
          </a:p>
        </p:txBody>
      </p:sp>
      <p:sp>
        <p:nvSpPr>
          <p:cNvPr id="13" name="Text 7"/>
          <p:cNvSpPr/>
          <p:nvPr/>
        </p:nvSpPr>
        <p:spPr>
          <a:xfrm>
            <a:off x="1906786" y="6023015"/>
            <a:ext cx="6569869" cy="305157"/>
          </a:xfrm>
          <a:prstGeom prst="rect">
            <a:avLst/>
          </a:prstGeom>
          <a:noFill/>
          <a:ln/>
        </p:spPr>
        <p:txBody>
          <a:bodyPr wrap="non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Detecting specific attacks.</a:t>
            </a:r>
            <a:endParaRPr lang="en-US" sz="1500" dirty="0"/>
          </a:p>
        </p:txBody>
      </p:sp>
      <p:pic>
        <p:nvPicPr>
          <p:cNvPr id="14" name="Image 4" descr="preencoded.png">    </p:cNvPr>
          <p:cNvPicPr>
            <a:picLocks noChangeAspect="1"/>
          </p:cNvPicPr>
          <p:nvPr/>
        </p:nvPicPr>
        <p:blipFill>
          <a:blip r:embed="rId5"/>
          <a:stretch>
            <a:fillRect/>
          </a:stretch>
        </p:blipFill>
        <p:spPr>
          <a:xfrm>
            <a:off x="667345" y="6564273"/>
            <a:ext cx="953453" cy="1144072"/>
          </a:xfrm>
          <a:prstGeom prst="rect">
            <a:avLst/>
          </a:prstGeom>
        </p:spPr>
      </p:pic>
      <p:sp>
        <p:nvSpPr>
          <p:cNvPr id="15" name="Text 8"/>
          <p:cNvSpPr/>
          <p:nvPr/>
        </p:nvSpPr>
        <p:spPr>
          <a:xfrm>
            <a:off x="1906786" y="6754892"/>
            <a:ext cx="2383631" cy="297894"/>
          </a:xfrm>
          <a:prstGeom prst="rect">
            <a:avLst/>
          </a:prstGeom>
          <a:noFill/>
          <a:ln/>
        </p:spPr>
        <p:txBody>
          <a:bodyPr wrap="none" lIns="0" tIns="0" rIns="0" bIns="0" rtlCol="0" anchor="t"/>
          <a:lstStyle/>
          <a:p>
            <a:pPr algn="l" indent="0" marL="0">
              <a:lnSpc>
                <a:spcPts val="2300"/>
              </a:lnSpc>
              <a:buNone/>
            </a:pPr>
            <a:r>
              <a:rPr lang="en-US" sz="1850" dirty="0">
                <a:solidFill>
                  <a:srgbClr val="CFCBBF"/>
                </a:solidFill>
                <a:latin typeface="Prata" pitchFamily="34" charset="0"/>
                <a:ea typeface="Prata" pitchFamily="34" charset="-122"/>
                <a:cs typeface="Prata" pitchFamily="34" charset="-120"/>
              </a:rPr>
              <a:t>Best Practices</a:t>
            </a:r>
            <a:endParaRPr lang="en-US" sz="1850" dirty="0"/>
          </a:p>
        </p:txBody>
      </p:sp>
      <p:sp>
        <p:nvSpPr>
          <p:cNvPr id="16" name="Text 9"/>
          <p:cNvSpPr/>
          <p:nvPr/>
        </p:nvSpPr>
        <p:spPr>
          <a:xfrm>
            <a:off x="1906786" y="7167086"/>
            <a:ext cx="6569869" cy="305157"/>
          </a:xfrm>
          <a:prstGeom prst="rect">
            <a:avLst/>
          </a:prstGeom>
          <a:noFill/>
          <a:ln/>
        </p:spPr>
        <p:txBody>
          <a:bodyPr wrap="non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Minimizing false positives.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0443" y="850344"/>
            <a:ext cx="7572970" cy="616387"/>
          </a:xfrm>
          <a:prstGeom prst="rect">
            <a:avLst/>
          </a:prstGeom>
          <a:noFill/>
          <a:ln/>
        </p:spPr>
        <p:txBody>
          <a:bodyPr wrap="none" lIns="0" tIns="0" rIns="0" bIns="0" rtlCol="0" anchor="t"/>
          <a:lstStyle/>
          <a:p>
            <a:pPr algn="l" indent="0" marL="0">
              <a:lnSpc>
                <a:spcPts val="4850"/>
              </a:lnSpc>
              <a:buNone/>
            </a:pPr>
            <a:r>
              <a:rPr lang="en-US" sz="3850" dirty="0">
                <a:solidFill>
                  <a:srgbClr val="F2E782"/>
                </a:solidFill>
                <a:latin typeface="Prata" pitchFamily="34" charset="0"/>
                <a:ea typeface="Prata" pitchFamily="34" charset="-122"/>
                <a:cs typeface="Prata" pitchFamily="34" charset="-120"/>
              </a:rPr>
              <a:t>Installing and Configuring Snort</a:t>
            </a:r>
            <a:endParaRPr lang="en-US" sz="3850" dirty="0"/>
          </a:p>
        </p:txBody>
      </p:sp>
      <p:sp>
        <p:nvSpPr>
          <p:cNvPr id="4" name="Text 1"/>
          <p:cNvSpPr/>
          <p:nvPr/>
        </p:nvSpPr>
        <p:spPr>
          <a:xfrm>
            <a:off x="690443" y="1762601"/>
            <a:ext cx="7763113" cy="946904"/>
          </a:xfrm>
          <a:prstGeom prst="rect">
            <a:avLst/>
          </a:prstGeom>
          <a:noFill/>
          <a:ln/>
        </p:spPr>
        <p:txBody>
          <a:bodyPr wrap="square" lIns="0" tIns="0" rIns="0" bIns="0" rtlCol="0" anchor="t"/>
          <a:lstStyle/>
          <a:p>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Snort can be installed on various operating systems, including Linux and Windows. Configuration involves setting up the network interface and home network. Proper installation and configuration are crucial for optimal performance.</a:t>
            </a:r>
            <a:endParaRPr lang="en-US" sz="1550" dirty="0"/>
          </a:p>
        </p:txBody>
      </p:sp>
      <p:sp>
        <p:nvSpPr>
          <p:cNvPr id="5" name="Shape 2"/>
          <p:cNvSpPr/>
          <p:nvPr/>
        </p:nvSpPr>
        <p:spPr>
          <a:xfrm>
            <a:off x="690443" y="3153370"/>
            <a:ext cx="443865" cy="443865"/>
          </a:xfrm>
          <a:prstGeom prst="roundRect">
            <a:avLst>
              <a:gd name="adj" fmla="val 6667"/>
            </a:avLst>
          </a:prstGeom>
          <a:solidFill>
            <a:srgbClr val="3A3B3C"/>
          </a:solidFill>
          <a:ln/>
        </p:spPr>
      </p:sp>
      <p:sp>
        <p:nvSpPr>
          <p:cNvPr id="6" name="Text 3"/>
          <p:cNvSpPr/>
          <p:nvPr/>
        </p:nvSpPr>
        <p:spPr>
          <a:xfrm>
            <a:off x="764441" y="3190399"/>
            <a:ext cx="295870" cy="369808"/>
          </a:xfrm>
          <a:prstGeom prst="rect">
            <a:avLst/>
          </a:prstGeom>
          <a:noFill/>
          <a:ln/>
        </p:spPr>
        <p:txBody>
          <a:bodyPr wrap="none" lIns="0" tIns="0" rIns="0" bIns="0" rtlCol="0" anchor="t"/>
          <a:lstStyle/>
          <a:p>
            <a:pPr algn="ctr" indent="0" marL="0">
              <a:lnSpc>
                <a:spcPts val="2300"/>
              </a:lnSpc>
              <a:buNone/>
            </a:pPr>
            <a:r>
              <a:rPr lang="en-US" sz="2300" dirty="0">
                <a:solidFill>
                  <a:srgbClr val="CFCBBF"/>
                </a:solidFill>
                <a:latin typeface="Prata" pitchFamily="34" charset="0"/>
                <a:ea typeface="Prata" pitchFamily="34" charset="-122"/>
                <a:cs typeface="Prata" pitchFamily="34" charset="-120"/>
              </a:rPr>
              <a:t>1</a:t>
            </a:r>
            <a:endParaRPr lang="en-US" sz="2300" dirty="0"/>
          </a:p>
        </p:txBody>
      </p:sp>
      <p:sp>
        <p:nvSpPr>
          <p:cNvPr id="7" name="Text 4"/>
          <p:cNvSpPr/>
          <p:nvPr/>
        </p:nvSpPr>
        <p:spPr>
          <a:xfrm>
            <a:off x="1331476" y="3153370"/>
            <a:ext cx="2465903" cy="308134"/>
          </a:xfrm>
          <a:prstGeom prst="rect">
            <a:avLst/>
          </a:prstGeom>
          <a:noFill/>
          <a:ln/>
        </p:spPr>
        <p:txBody>
          <a:bodyPr wrap="none" lIns="0" tIns="0" rIns="0" bIns="0" rtlCol="0" anchor="t"/>
          <a:lstStyle/>
          <a:p>
            <a:pPr algn="l" indent="0" marL="0">
              <a:lnSpc>
                <a:spcPts val="2400"/>
              </a:lnSpc>
              <a:buNone/>
            </a:pPr>
            <a:r>
              <a:rPr lang="en-US" sz="1900" dirty="0">
                <a:solidFill>
                  <a:srgbClr val="CFCBBF"/>
                </a:solidFill>
                <a:latin typeface="Prata" pitchFamily="34" charset="0"/>
                <a:ea typeface="Prata" pitchFamily="34" charset="-122"/>
                <a:cs typeface="Prata" pitchFamily="34" charset="-120"/>
              </a:rPr>
              <a:t>Supported OS</a:t>
            </a:r>
            <a:endParaRPr lang="en-US" sz="1900" dirty="0"/>
          </a:p>
        </p:txBody>
      </p:sp>
      <p:sp>
        <p:nvSpPr>
          <p:cNvPr id="8" name="Text 5"/>
          <p:cNvSpPr/>
          <p:nvPr/>
        </p:nvSpPr>
        <p:spPr>
          <a:xfrm>
            <a:off x="1331476" y="3579852"/>
            <a:ext cx="7122081" cy="315635"/>
          </a:xfrm>
          <a:prstGeom prst="rect">
            <a:avLst/>
          </a:prstGeom>
          <a:noFill/>
          <a:ln/>
        </p:spPr>
        <p:txBody>
          <a:bodyPr wrap="none" lIns="0" tIns="0" rIns="0" bIns="0" rtlCol="0" anchor="t"/>
          <a:lstStyle/>
          <a:p>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Linux, Windows</a:t>
            </a:r>
            <a:endParaRPr lang="en-US" sz="1550" dirty="0"/>
          </a:p>
        </p:txBody>
      </p:sp>
      <p:sp>
        <p:nvSpPr>
          <p:cNvPr id="9" name="Shape 6"/>
          <p:cNvSpPr/>
          <p:nvPr/>
        </p:nvSpPr>
        <p:spPr>
          <a:xfrm>
            <a:off x="690443" y="4314587"/>
            <a:ext cx="443865" cy="443865"/>
          </a:xfrm>
          <a:prstGeom prst="roundRect">
            <a:avLst>
              <a:gd name="adj" fmla="val 6667"/>
            </a:avLst>
          </a:prstGeom>
          <a:solidFill>
            <a:srgbClr val="3A3B3C"/>
          </a:solidFill>
          <a:ln/>
        </p:spPr>
      </p:sp>
      <p:sp>
        <p:nvSpPr>
          <p:cNvPr id="10" name="Text 7"/>
          <p:cNvSpPr/>
          <p:nvPr/>
        </p:nvSpPr>
        <p:spPr>
          <a:xfrm>
            <a:off x="764441" y="4351615"/>
            <a:ext cx="295870" cy="369808"/>
          </a:xfrm>
          <a:prstGeom prst="rect">
            <a:avLst/>
          </a:prstGeom>
          <a:noFill/>
          <a:ln/>
        </p:spPr>
        <p:txBody>
          <a:bodyPr wrap="none" lIns="0" tIns="0" rIns="0" bIns="0" rtlCol="0" anchor="t"/>
          <a:lstStyle/>
          <a:p>
            <a:pPr algn="ctr" indent="0" marL="0">
              <a:lnSpc>
                <a:spcPts val="2300"/>
              </a:lnSpc>
              <a:buNone/>
            </a:pPr>
            <a:r>
              <a:rPr lang="en-US" sz="2300" dirty="0">
                <a:solidFill>
                  <a:srgbClr val="CFCBBF"/>
                </a:solidFill>
                <a:latin typeface="Prata" pitchFamily="34" charset="0"/>
                <a:ea typeface="Prata" pitchFamily="34" charset="-122"/>
                <a:cs typeface="Prata" pitchFamily="34" charset="-120"/>
              </a:rPr>
              <a:t>2</a:t>
            </a:r>
            <a:endParaRPr lang="en-US" sz="2300" dirty="0"/>
          </a:p>
        </p:txBody>
      </p:sp>
      <p:sp>
        <p:nvSpPr>
          <p:cNvPr id="11" name="Text 8"/>
          <p:cNvSpPr/>
          <p:nvPr/>
        </p:nvSpPr>
        <p:spPr>
          <a:xfrm>
            <a:off x="1331476" y="4314587"/>
            <a:ext cx="2465903" cy="308134"/>
          </a:xfrm>
          <a:prstGeom prst="rect">
            <a:avLst/>
          </a:prstGeom>
          <a:noFill/>
          <a:ln/>
        </p:spPr>
        <p:txBody>
          <a:bodyPr wrap="none" lIns="0" tIns="0" rIns="0" bIns="0" rtlCol="0" anchor="t"/>
          <a:lstStyle/>
          <a:p>
            <a:pPr algn="l" indent="0" marL="0">
              <a:lnSpc>
                <a:spcPts val="2400"/>
              </a:lnSpc>
              <a:buNone/>
            </a:pPr>
            <a:r>
              <a:rPr lang="en-US" sz="1900" dirty="0">
                <a:solidFill>
                  <a:srgbClr val="CFCBBF"/>
                </a:solidFill>
                <a:latin typeface="Prata" pitchFamily="34" charset="0"/>
                <a:ea typeface="Prata" pitchFamily="34" charset="-122"/>
                <a:cs typeface="Prata" pitchFamily="34" charset="-120"/>
              </a:rPr>
              <a:t>Installation Steps</a:t>
            </a:r>
            <a:endParaRPr lang="en-US" sz="1900" dirty="0"/>
          </a:p>
        </p:txBody>
      </p:sp>
      <p:sp>
        <p:nvSpPr>
          <p:cNvPr id="12" name="Text 9"/>
          <p:cNvSpPr/>
          <p:nvPr/>
        </p:nvSpPr>
        <p:spPr>
          <a:xfrm>
            <a:off x="1331476" y="4741069"/>
            <a:ext cx="7122081" cy="315635"/>
          </a:xfrm>
          <a:prstGeom prst="rect">
            <a:avLst/>
          </a:prstGeom>
          <a:noFill/>
          <a:ln/>
        </p:spPr>
        <p:txBody>
          <a:bodyPr wrap="none" lIns="0" tIns="0" rIns="0" bIns="0" rtlCol="0" anchor="t"/>
          <a:lstStyle/>
          <a:p>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Download, compile, install.</a:t>
            </a:r>
            <a:endParaRPr lang="en-US" sz="1550" dirty="0"/>
          </a:p>
        </p:txBody>
      </p:sp>
      <p:sp>
        <p:nvSpPr>
          <p:cNvPr id="13" name="Shape 10"/>
          <p:cNvSpPr/>
          <p:nvPr/>
        </p:nvSpPr>
        <p:spPr>
          <a:xfrm>
            <a:off x="690443" y="5475803"/>
            <a:ext cx="443865" cy="443865"/>
          </a:xfrm>
          <a:prstGeom prst="roundRect">
            <a:avLst>
              <a:gd name="adj" fmla="val 6667"/>
            </a:avLst>
          </a:prstGeom>
          <a:solidFill>
            <a:srgbClr val="3A3B3C"/>
          </a:solidFill>
          <a:ln/>
        </p:spPr>
      </p:sp>
      <p:sp>
        <p:nvSpPr>
          <p:cNvPr id="14" name="Text 11"/>
          <p:cNvSpPr/>
          <p:nvPr/>
        </p:nvSpPr>
        <p:spPr>
          <a:xfrm>
            <a:off x="764441" y="5512832"/>
            <a:ext cx="295870" cy="369808"/>
          </a:xfrm>
          <a:prstGeom prst="rect">
            <a:avLst/>
          </a:prstGeom>
          <a:noFill/>
          <a:ln/>
        </p:spPr>
        <p:txBody>
          <a:bodyPr wrap="none" lIns="0" tIns="0" rIns="0" bIns="0" rtlCol="0" anchor="t"/>
          <a:lstStyle/>
          <a:p>
            <a:pPr algn="ctr" indent="0" marL="0">
              <a:lnSpc>
                <a:spcPts val="2300"/>
              </a:lnSpc>
              <a:buNone/>
            </a:pPr>
            <a:r>
              <a:rPr lang="en-US" sz="2300" dirty="0">
                <a:solidFill>
                  <a:srgbClr val="CFCBBF"/>
                </a:solidFill>
                <a:latin typeface="Prata" pitchFamily="34" charset="0"/>
                <a:ea typeface="Prata" pitchFamily="34" charset="-122"/>
                <a:cs typeface="Prata" pitchFamily="34" charset="-120"/>
              </a:rPr>
              <a:t>3</a:t>
            </a:r>
            <a:endParaRPr lang="en-US" sz="2300" dirty="0"/>
          </a:p>
        </p:txBody>
      </p:sp>
      <p:sp>
        <p:nvSpPr>
          <p:cNvPr id="15" name="Text 12"/>
          <p:cNvSpPr/>
          <p:nvPr/>
        </p:nvSpPr>
        <p:spPr>
          <a:xfrm>
            <a:off x="1331476" y="5475803"/>
            <a:ext cx="2465903" cy="308134"/>
          </a:xfrm>
          <a:prstGeom prst="rect">
            <a:avLst/>
          </a:prstGeom>
          <a:noFill/>
          <a:ln/>
        </p:spPr>
        <p:txBody>
          <a:bodyPr wrap="none" lIns="0" tIns="0" rIns="0" bIns="0" rtlCol="0" anchor="t"/>
          <a:lstStyle/>
          <a:p>
            <a:pPr algn="l" indent="0" marL="0">
              <a:lnSpc>
                <a:spcPts val="2400"/>
              </a:lnSpc>
              <a:buNone/>
            </a:pPr>
            <a:r>
              <a:rPr lang="en-US" sz="1900" dirty="0">
                <a:solidFill>
                  <a:srgbClr val="CFCBBF"/>
                </a:solidFill>
                <a:latin typeface="Prata" pitchFamily="34" charset="0"/>
                <a:ea typeface="Prata" pitchFamily="34" charset="-122"/>
                <a:cs typeface="Prata" pitchFamily="34" charset="-120"/>
              </a:rPr>
              <a:t>Configuration Files</a:t>
            </a:r>
            <a:endParaRPr lang="en-US" sz="1900" dirty="0"/>
          </a:p>
        </p:txBody>
      </p:sp>
      <p:sp>
        <p:nvSpPr>
          <p:cNvPr id="16" name="Text 13"/>
          <p:cNvSpPr/>
          <p:nvPr/>
        </p:nvSpPr>
        <p:spPr>
          <a:xfrm>
            <a:off x="1331476" y="5902285"/>
            <a:ext cx="7122081" cy="315635"/>
          </a:xfrm>
          <a:prstGeom prst="rect">
            <a:avLst/>
          </a:prstGeom>
          <a:noFill/>
          <a:ln/>
        </p:spPr>
        <p:txBody>
          <a:bodyPr wrap="none" lIns="0" tIns="0" rIns="0" bIns="0" rtlCol="0" anchor="t"/>
          <a:lstStyle/>
          <a:p>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snort.conf, snort.rules</a:t>
            </a:r>
            <a:endParaRPr lang="en-US" sz="1550" dirty="0"/>
          </a:p>
        </p:txBody>
      </p:sp>
      <p:sp>
        <p:nvSpPr>
          <p:cNvPr id="17" name="Shape 14"/>
          <p:cNvSpPr/>
          <p:nvPr/>
        </p:nvSpPr>
        <p:spPr>
          <a:xfrm>
            <a:off x="690443" y="6637020"/>
            <a:ext cx="443865" cy="443865"/>
          </a:xfrm>
          <a:prstGeom prst="roundRect">
            <a:avLst>
              <a:gd name="adj" fmla="val 6667"/>
            </a:avLst>
          </a:prstGeom>
          <a:solidFill>
            <a:srgbClr val="3A3B3C"/>
          </a:solidFill>
          <a:ln/>
        </p:spPr>
      </p:sp>
      <p:sp>
        <p:nvSpPr>
          <p:cNvPr id="18" name="Text 15"/>
          <p:cNvSpPr/>
          <p:nvPr/>
        </p:nvSpPr>
        <p:spPr>
          <a:xfrm>
            <a:off x="764441" y="6674048"/>
            <a:ext cx="295870" cy="369808"/>
          </a:xfrm>
          <a:prstGeom prst="rect">
            <a:avLst/>
          </a:prstGeom>
          <a:noFill/>
          <a:ln/>
        </p:spPr>
        <p:txBody>
          <a:bodyPr wrap="none" lIns="0" tIns="0" rIns="0" bIns="0" rtlCol="0" anchor="t"/>
          <a:lstStyle/>
          <a:p>
            <a:pPr algn="ctr" indent="0" marL="0">
              <a:lnSpc>
                <a:spcPts val="2300"/>
              </a:lnSpc>
              <a:buNone/>
            </a:pPr>
            <a:r>
              <a:rPr lang="en-US" sz="2300" dirty="0">
                <a:solidFill>
                  <a:srgbClr val="CFCBBF"/>
                </a:solidFill>
                <a:latin typeface="Prata" pitchFamily="34" charset="0"/>
                <a:ea typeface="Prata" pitchFamily="34" charset="-122"/>
                <a:cs typeface="Prata" pitchFamily="34" charset="-120"/>
              </a:rPr>
              <a:t>4</a:t>
            </a:r>
            <a:endParaRPr lang="en-US" sz="2300" dirty="0"/>
          </a:p>
        </p:txBody>
      </p:sp>
      <p:sp>
        <p:nvSpPr>
          <p:cNvPr id="19" name="Text 16"/>
          <p:cNvSpPr/>
          <p:nvPr/>
        </p:nvSpPr>
        <p:spPr>
          <a:xfrm>
            <a:off x="1331476" y="6637020"/>
            <a:ext cx="2465903" cy="308134"/>
          </a:xfrm>
          <a:prstGeom prst="rect">
            <a:avLst/>
          </a:prstGeom>
          <a:noFill/>
          <a:ln/>
        </p:spPr>
        <p:txBody>
          <a:bodyPr wrap="none" lIns="0" tIns="0" rIns="0" bIns="0" rtlCol="0" anchor="t"/>
          <a:lstStyle/>
          <a:p>
            <a:pPr algn="l" indent="0" marL="0">
              <a:lnSpc>
                <a:spcPts val="2400"/>
              </a:lnSpc>
              <a:buNone/>
            </a:pPr>
            <a:r>
              <a:rPr lang="en-US" sz="1900" dirty="0">
                <a:solidFill>
                  <a:srgbClr val="CFCBBF"/>
                </a:solidFill>
                <a:latin typeface="Prata" pitchFamily="34" charset="0"/>
                <a:ea typeface="Prata" pitchFamily="34" charset="-122"/>
                <a:cs typeface="Prata" pitchFamily="34" charset="-120"/>
              </a:rPr>
              <a:t>Basic Config</a:t>
            </a:r>
            <a:endParaRPr lang="en-US" sz="1900" dirty="0"/>
          </a:p>
        </p:txBody>
      </p:sp>
      <p:sp>
        <p:nvSpPr>
          <p:cNvPr id="20" name="Text 17"/>
          <p:cNvSpPr/>
          <p:nvPr/>
        </p:nvSpPr>
        <p:spPr>
          <a:xfrm>
            <a:off x="1331476" y="7063502"/>
            <a:ext cx="7122081" cy="315635"/>
          </a:xfrm>
          <a:prstGeom prst="rect">
            <a:avLst/>
          </a:prstGeom>
          <a:noFill/>
          <a:ln/>
        </p:spPr>
        <p:txBody>
          <a:bodyPr wrap="none" lIns="0" tIns="0" rIns="0" bIns="0" rtlCol="0" anchor="t"/>
          <a:lstStyle/>
          <a:p>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Network interface, home network.</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2119" y="598765"/>
            <a:ext cx="11161990" cy="680442"/>
          </a:xfrm>
          <a:prstGeom prst="rect">
            <a:avLst/>
          </a:prstGeom>
          <a:noFill/>
          <a:ln/>
        </p:spPr>
        <p:txBody>
          <a:bodyPr wrap="none" lIns="0" tIns="0" rIns="0" bIns="0" rtlCol="0" anchor="t"/>
          <a:lstStyle/>
          <a:p>
            <a:pPr algn="l" indent="0" marL="0">
              <a:lnSpc>
                <a:spcPts val="5350"/>
              </a:lnSpc>
              <a:buNone/>
            </a:pPr>
            <a:r>
              <a:rPr lang="en-US" sz="4250" dirty="0">
                <a:solidFill>
                  <a:srgbClr val="F2E782"/>
                </a:solidFill>
                <a:latin typeface="Prata" pitchFamily="34" charset="0"/>
                <a:ea typeface="Prata" pitchFamily="34" charset="-122"/>
                <a:cs typeface="Prata" pitchFamily="34" charset="-120"/>
              </a:rPr>
              <a:t>Snort Preprocessors: Enhancing Detection</a:t>
            </a:r>
            <a:endParaRPr lang="en-US" sz="4250" dirty="0"/>
          </a:p>
        </p:txBody>
      </p:sp>
      <p:sp>
        <p:nvSpPr>
          <p:cNvPr id="3" name="Text 1"/>
          <p:cNvSpPr/>
          <p:nvPr/>
        </p:nvSpPr>
        <p:spPr>
          <a:xfrm>
            <a:off x="762119" y="1714619"/>
            <a:ext cx="13106162" cy="696754"/>
          </a:xfrm>
          <a:prstGeom prst="rect">
            <a:avLst/>
          </a:prstGeom>
          <a:noFill/>
          <a:ln/>
        </p:spPr>
        <p:txBody>
          <a:bodyPr wrap="square" lIns="0" tIns="0" rIns="0" bIns="0" rtlCol="0" anchor="t"/>
          <a:lstStyle/>
          <a:p>
            <a:pPr algn="l" indent="0" marL="0">
              <a:lnSpc>
                <a:spcPts val="2700"/>
              </a:lnSpc>
              <a:buNone/>
            </a:pPr>
            <a:r>
              <a:rPr lang="en-US" sz="1700" dirty="0">
                <a:solidFill>
                  <a:srgbClr val="CFCBBF"/>
                </a:solidFill>
                <a:latin typeface="Raleway" pitchFamily="34" charset="0"/>
                <a:ea typeface="Raleway" pitchFamily="34" charset="-122"/>
                <a:cs typeface="Raleway" pitchFamily="34" charset="-120"/>
              </a:rPr>
              <a:t>Snort preprocessors enhance detection capabilities. They perform tasks such as stream reassembly and HTTP normalization. Preprocessors increase accuracy and reduce false positives.</a:t>
            </a:r>
            <a:endParaRPr lang="en-US" sz="1700" dirty="0"/>
          </a:p>
        </p:txBody>
      </p:sp>
      <p:sp>
        <p:nvSpPr>
          <p:cNvPr id="4" name="Text 2"/>
          <p:cNvSpPr/>
          <p:nvPr/>
        </p:nvSpPr>
        <p:spPr>
          <a:xfrm>
            <a:off x="1956078" y="4687967"/>
            <a:ext cx="2721888" cy="340162"/>
          </a:xfrm>
          <a:prstGeom prst="rect">
            <a:avLst/>
          </a:prstGeom>
          <a:noFill/>
          <a:ln/>
        </p:spPr>
        <p:txBody>
          <a:bodyPr wrap="none" lIns="0" tIns="0" rIns="0" bIns="0" rtlCol="0" anchor="t"/>
          <a:lstStyle/>
          <a:p>
            <a:pPr algn="r" indent="0" marL="0">
              <a:lnSpc>
                <a:spcPts val="2650"/>
              </a:lnSpc>
              <a:buNone/>
            </a:pPr>
            <a:r>
              <a:rPr lang="en-US" sz="2100" dirty="0">
                <a:solidFill>
                  <a:srgbClr val="CFCBBF"/>
                </a:solidFill>
                <a:latin typeface="Prata" pitchFamily="34" charset="0"/>
                <a:ea typeface="Prata" pitchFamily="34" charset="-122"/>
                <a:cs typeface="Prata" pitchFamily="34" charset="-120"/>
              </a:rPr>
              <a:t>Stream Reassembly</a:t>
            </a:r>
            <a:endParaRPr lang="en-US" sz="2100" dirty="0"/>
          </a:p>
        </p:txBody>
      </p:sp>
      <p:pic>
        <p:nvPicPr>
          <p:cNvPr id="5" name="Image 0" descr="preencoded.png">    </p:cNvPr>
          <p:cNvPicPr>
            <a:picLocks noChangeAspect="1"/>
          </p:cNvPicPr>
          <p:nvPr/>
        </p:nvPicPr>
        <p:blipFill>
          <a:blip r:embed="rId1"/>
          <a:stretch>
            <a:fillRect/>
          </a:stretch>
        </p:blipFill>
        <p:spPr>
          <a:xfrm>
            <a:off x="5113377" y="2656284"/>
            <a:ext cx="4403646" cy="4403646"/>
          </a:xfrm>
          <a:prstGeom prst="rect">
            <a:avLst/>
          </a:prstGeom>
        </p:spPr>
      </p:pic>
      <p:sp>
        <p:nvSpPr>
          <p:cNvPr id="6" name="Text 3"/>
          <p:cNvSpPr/>
          <p:nvPr/>
        </p:nvSpPr>
        <p:spPr>
          <a:xfrm>
            <a:off x="5633918" y="4389477"/>
            <a:ext cx="325755" cy="407194"/>
          </a:xfrm>
          <a:prstGeom prst="rect">
            <a:avLst/>
          </a:prstGeom>
          <a:noFill/>
          <a:ln/>
        </p:spPr>
        <p:txBody>
          <a:bodyPr wrap="none" lIns="0" tIns="0" rIns="0" bIns="0" rtlCol="0" anchor="t"/>
          <a:lstStyle/>
          <a:p>
            <a:pPr algn="l" indent="0" marL="0">
              <a:lnSpc>
                <a:spcPts val="4100"/>
              </a:lnSpc>
              <a:buNone/>
            </a:pPr>
            <a:r>
              <a:rPr lang="en-US" sz="2550" dirty="0">
                <a:solidFill>
                  <a:srgbClr val="CFCBBF"/>
                </a:solidFill>
                <a:latin typeface="Prata" pitchFamily="34" charset="0"/>
                <a:ea typeface="Prata" pitchFamily="34" charset="-122"/>
                <a:cs typeface="Prata" pitchFamily="34" charset="-120"/>
              </a:rPr>
              <a:t>1</a:t>
            </a:r>
            <a:endParaRPr lang="en-US" sz="2550" dirty="0"/>
          </a:p>
        </p:txBody>
      </p:sp>
      <p:sp>
        <p:nvSpPr>
          <p:cNvPr id="7" name="Text 4"/>
          <p:cNvSpPr/>
          <p:nvPr/>
        </p:nvSpPr>
        <p:spPr>
          <a:xfrm>
            <a:off x="9843611" y="3505438"/>
            <a:ext cx="2747724" cy="340162"/>
          </a:xfrm>
          <a:prstGeom prst="rect">
            <a:avLst/>
          </a:prstGeom>
          <a:noFill/>
          <a:ln/>
        </p:spPr>
        <p:txBody>
          <a:bodyPr wrap="none" lIns="0" tIns="0" rIns="0" bIns="0" rtlCol="0" anchor="t"/>
          <a:lstStyle/>
          <a:p>
            <a:pPr algn="l" indent="0" marL="0">
              <a:lnSpc>
                <a:spcPts val="2650"/>
              </a:lnSpc>
              <a:buNone/>
            </a:pPr>
            <a:r>
              <a:rPr lang="en-US" sz="2100" dirty="0">
                <a:solidFill>
                  <a:srgbClr val="CFCBBF"/>
                </a:solidFill>
                <a:latin typeface="Prata" pitchFamily="34" charset="0"/>
                <a:ea typeface="Prata" pitchFamily="34" charset="-122"/>
                <a:cs typeface="Prata" pitchFamily="34" charset="-120"/>
              </a:rPr>
              <a:t>HTTP Normalization</a:t>
            </a:r>
            <a:endParaRPr lang="en-US" sz="2100" dirty="0"/>
          </a:p>
        </p:txBody>
      </p:sp>
      <p:pic>
        <p:nvPicPr>
          <p:cNvPr id="8" name="Image 1" descr="preencoded.png">    </p:cNvPr>
          <p:cNvPicPr>
            <a:picLocks noChangeAspect="1"/>
          </p:cNvPicPr>
          <p:nvPr/>
        </p:nvPicPr>
        <p:blipFill>
          <a:blip r:embed="rId2"/>
          <a:stretch>
            <a:fillRect/>
          </a:stretch>
        </p:blipFill>
        <p:spPr>
          <a:xfrm>
            <a:off x="5113377" y="2656284"/>
            <a:ext cx="4403646" cy="4403646"/>
          </a:xfrm>
          <a:prstGeom prst="rect">
            <a:avLst/>
          </a:prstGeom>
        </p:spPr>
      </p:pic>
      <p:sp>
        <p:nvSpPr>
          <p:cNvPr id="9" name="Text 5"/>
          <p:cNvSpPr/>
          <p:nvPr/>
        </p:nvSpPr>
        <p:spPr>
          <a:xfrm>
            <a:off x="8140898" y="3471982"/>
            <a:ext cx="325755" cy="407194"/>
          </a:xfrm>
          <a:prstGeom prst="rect">
            <a:avLst/>
          </a:prstGeom>
          <a:noFill/>
          <a:ln/>
        </p:spPr>
        <p:txBody>
          <a:bodyPr wrap="none" lIns="0" tIns="0" rIns="0" bIns="0" rtlCol="0" anchor="t"/>
          <a:lstStyle/>
          <a:p>
            <a:pPr algn="l" indent="0" marL="0">
              <a:lnSpc>
                <a:spcPts val="4100"/>
              </a:lnSpc>
              <a:buNone/>
            </a:pPr>
            <a:r>
              <a:rPr lang="en-US" sz="2550" dirty="0">
                <a:solidFill>
                  <a:srgbClr val="CFCBBF"/>
                </a:solidFill>
                <a:latin typeface="Prata" pitchFamily="34" charset="0"/>
                <a:ea typeface="Prata" pitchFamily="34" charset="-122"/>
                <a:cs typeface="Prata" pitchFamily="34" charset="-120"/>
              </a:rPr>
              <a:t>2</a:t>
            </a:r>
            <a:endParaRPr lang="en-US" sz="2550" dirty="0"/>
          </a:p>
        </p:txBody>
      </p:sp>
      <p:sp>
        <p:nvSpPr>
          <p:cNvPr id="10" name="Text 6"/>
          <p:cNvSpPr/>
          <p:nvPr/>
        </p:nvSpPr>
        <p:spPr>
          <a:xfrm>
            <a:off x="9843611" y="5870496"/>
            <a:ext cx="2721888" cy="340162"/>
          </a:xfrm>
          <a:prstGeom prst="rect">
            <a:avLst/>
          </a:prstGeom>
          <a:noFill/>
          <a:ln/>
        </p:spPr>
        <p:txBody>
          <a:bodyPr wrap="none" lIns="0" tIns="0" rIns="0" bIns="0" rtlCol="0" anchor="t"/>
          <a:lstStyle/>
          <a:p>
            <a:pPr algn="l" indent="0" marL="0">
              <a:lnSpc>
                <a:spcPts val="2650"/>
              </a:lnSpc>
              <a:buNone/>
            </a:pPr>
            <a:r>
              <a:rPr lang="en-US" sz="2100" dirty="0">
                <a:solidFill>
                  <a:srgbClr val="CFCBBF"/>
                </a:solidFill>
                <a:latin typeface="Prata" pitchFamily="34" charset="0"/>
                <a:ea typeface="Prata" pitchFamily="34" charset="-122"/>
                <a:cs typeface="Prata" pitchFamily="34" charset="-120"/>
              </a:rPr>
              <a:t>DNS Preprocessor</a:t>
            </a:r>
            <a:endParaRPr lang="en-US" sz="2100" dirty="0"/>
          </a:p>
        </p:txBody>
      </p:sp>
      <p:pic>
        <p:nvPicPr>
          <p:cNvPr id="11" name="Image 2" descr="preencoded.png">    </p:cNvPr>
          <p:cNvPicPr>
            <a:picLocks noChangeAspect="1"/>
          </p:cNvPicPr>
          <p:nvPr/>
        </p:nvPicPr>
        <p:blipFill>
          <a:blip r:embed="rId3"/>
          <a:stretch>
            <a:fillRect/>
          </a:stretch>
        </p:blipFill>
        <p:spPr>
          <a:xfrm>
            <a:off x="5113377" y="2656284"/>
            <a:ext cx="4403646" cy="4403646"/>
          </a:xfrm>
          <a:prstGeom prst="rect">
            <a:avLst/>
          </a:prstGeom>
        </p:spPr>
      </p:pic>
      <p:sp>
        <p:nvSpPr>
          <p:cNvPr id="12" name="Text 7"/>
          <p:cNvSpPr/>
          <p:nvPr/>
        </p:nvSpPr>
        <p:spPr>
          <a:xfrm>
            <a:off x="7681912" y="6101834"/>
            <a:ext cx="325755" cy="407194"/>
          </a:xfrm>
          <a:prstGeom prst="rect">
            <a:avLst/>
          </a:prstGeom>
          <a:noFill/>
          <a:ln/>
        </p:spPr>
        <p:txBody>
          <a:bodyPr wrap="none" lIns="0" tIns="0" rIns="0" bIns="0" rtlCol="0" anchor="t"/>
          <a:lstStyle/>
          <a:p>
            <a:pPr algn="l" indent="0" marL="0">
              <a:lnSpc>
                <a:spcPts val="4100"/>
              </a:lnSpc>
              <a:buNone/>
            </a:pPr>
            <a:r>
              <a:rPr lang="en-US" sz="2550" dirty="0">
                <a:solidFill>
                  <a:srgbClr val="CFCBBF"/>
                </a:solidFill>
                <a:latin typeface="Prata" pitchFamily="34" charset="0"/>
                <a:ea typeface="Prata" pitchFamily="34" charset="-122"/>
                <a:cs typeface="Prata" pitchFamily="34" charset="-120"/>
              </a:rPr>
              <a:t>3</a:t>
            </a:r>
            <a:endParaRPr lang="en-US" sz="2550" dirty="0"/>
          </a:p>
        </p:txBody>
      </p:sp>
      <p:sp>
        <p:nvSpPr>
          <p:cNvPr id="13" name="Text 8"/>
          <p:cNvSpPr/>
          <p:nvPr/>
        </p:nvSpPr>
        <p:spPr>
          <a:xfrm>
            <a:off x="762119" y="7304842"/>
            <a:ext cx="13106162" cy="348377"/>
          </a:xfrm>
          <a:prstGeom prst="rect">
            <a:avLst/>
          </a:prstGeom>
          <a:noFill/>
          <a:ln/>
        </p:spPr>
        <p:txBody>
          <a:bodyPr wrap="none" lIns="0" tIns="0" rIns="0" bIns="0" rtlCol="0" anchor="t"/>
          <a:lstStyle/>
          <a:p>
            <a:pPr algn="l" indent="0" marL="0">
              <a:lnSpc>
                <a:spcPts val="2700"/>
              </a:lnSpc>
              <a:buNone/>
            </a:pPr>
            <a:r>
              <a:rPr lang="en-US" sz="1700" dirty="0">
                <a:solidFill>
                  <a:srgbClr val="CFCBBF"/>
                </a:solidFill>
                <a:latin typeface="Raleway" pitchFamily="34" charset="0"/>
                <a:ea typeface="Raleway" pitchFamily="34" charset="-122"/>
                <a:cs typeface="Raleway" pitchFamily="34" charset="-120"/>
              </a:rPr>
              <a:t>Benefits include increased detection accuracy.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338"/>
          </a:xfrm>
          <a:prstGeom prst="rect">
            <a:avLst/>
          </a:prstGeom>
        </p:spPr>
      </p:pic>
      <p:sp>
        <p:nvSpPr>
          <p:cNvPr id="3" name="Text 0"/>
          <p:cNvSpPr/>
          <p:nvPr/>
        </p:nvSpPr>
        <p:spPr>
          <a:xfrm>
            <a:off x="660440" y="518993"/>
            <a:ext cx="7823121" cy="1179433"/>
          </a:xfrm>
          <a:prstGeom prst="rect">
            <a:avLst/>
          </a:prstGeom>
          <a:noFill/>
          <a:ln/>
        </p:spPr>
        <p:txBody>
          <a:bodyPr wrap="square" lIns="0" tIns="0" rIns="0" bIns="0" rtlCol="0" anchor="t"/>
          <a:lstStyle/>
          <a:p>
            <a:pPr algn="l" indent="0" marL="0">
              <a:lnSpc>
                <a:spcPts val="4600"/>
              </a:lnSpc>
              <a:buNone/>
            </a:pPr>
            <a:r>
              <a:rPr lang="en-US" sz="3700" dirty="0">
                <a:solidFill>
                  <a:srgbClr val="F2E782"/>
                </a:solidFill>
                <a:latin typeface="Prata" pitchFamily="34" charset="0"/>
                <a:ea typeface="Prata" pitchFamily="34" charset="-122"/>
                <a:cs typeface="Prata" pitchFamily="34" charset="-120"/>
              </a:rPr>
              <a:t>Snort Output Plugins: Logging and Alerting</a:t>
            </a:r>
            <a:endParaRPr lang="en-US" sz="3700" dirty="0"/>
          </a:p>
        </p:txBody>
      </p:sp>
      <p:sp>
        <p:nvSpPr>
          <p:cNvPr id="4" name="Text 1"/>
          <p:cNvSpPr/>
          <p:nvPr/>
        </p:nvSpPr>
        <p:spPr>
          <a:xfrm>
            <a:off x="660440" y="1981438"/>
            <a:ext cx="7823121" cy="603885"/>
          </a:xfrm>
          <a:prstGeom prst="rect">
            <a:avLst/>
          </a:prstGeom>
          <a:noFill/>
          <a:ln/>
        </p:spPr>
        <p:txBody>
          <a:bodyPr wrap="square" lIns="0" tIns="0" rIns="0" bIns="0" rtlCol="0" anchor="t"/>
          <a:lstStyle/>
          <a:p>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Snort output plugins handle logging and alerting. Logging options include text files and databases. Alerting mechanisms include syslog, SNMP, and email.</a:t>
            </a:r>
            <a:endParaRPr lang="en-US" sz="1450" dirty="0"/>
          </a:p>
        </p:txBody>
      </p:sp>
      <p:sp>
        <p:nvSpPr>
          <p:cNvPr id="5" name="Shape 2"/>
          <p:cNvSpPr/>
          <p:nvPr/>
        </p:nvSpPr>
        <p:spPr>
          <a:xfrm>
            <a:off x="660440" y="2797612"/>
            <a:ext cx="7823121" cy="1087398"/>
          </a:xfrm>
          <a:prstGeom prst="roundRect">
            <a:avLst>
              <a:gd name="adj" fmla="val 2603"/>
            </a:avLst>
          </a:prstGeom>
          <a:solidFill>
            <a:srgbClr val="3A3B3C"/>
          </a:solidFill>
          <a:ln/>
        </p:spPr>
      </p:sp>
      <p:sp>
        <p:nvSpPr>
          <p:cNvPr id="6" name="Text 3"/>
          <p:cNvSpPr/>
          <p:nvPr/>
        </p:nvSpPr>
        <p:spPr>
          <a:xfrm>
            <a:off x="849154" y="2986326"/>
            <a:ext cx="2359104" cy="294799"/>
          </a:xfrm>
          <a:prstGeom prst="rect">
            <a:avLst/>
          </a:prstGeom>
          <a:noFill/>
          <a:ln/>
        </p:spPr>
        <p:txBody>
          <a:bodyPr wrap="none" lIns="0" tIns="0" rIns="0" bIns="0" rtlCol="0" anchor="t"/>
          <a:lstStyle/>
          <a:p>
            <a:pPr algn="l" indent="0" marL="0">
              <a:lnSpc>
                <a:spcPts val="2300"/>
              </a:lnSpc>
              <a:buNone/>
            </a:pPr>
            <a:r>
              <a:rPr lang="en-US" sz="1850" dirty="0">
                <a:solidFill>
                  <a:srgbClr val="CFCBBF"/>
                </a:solidFill>
                <a:latin typeface="Prata" pitchFamily="34" charset="0"/>
                <a:ea typeface="Prata" pitchFamily="34" charset="-122"/>
                <a:cs typeface="Prata" pitchFamily="34" charset="-120"/>
              </a:rPr>
              <a:t>Logging Options</a:t>
            </a:r>
            <a:endParaRPr lang="en-US" sz="1850" dirty="0"/>
          </a:p>
        </p:txBody>
      </p:sp>
      <p:sp>
        <p:nvSpPr>
          <p:cNvPr id="7" name="Text 4"/>
          <p:cNvSpPr/>
          <p:nvPr/>
        </p:nvSpPr>
        <p:spPr>
          <a:xfrm>
            <a:off x="849154" y="3394353"/>
            <a:ext cx="7445693" cy="301943"/>
          </a:xfrm>
          <a:prstGeom prst="rect">
            <a:avLst/>
          </a:prstGeom>
          <a:noFill/>
          <a:ln/>
        </p:spPr>
        <p:txBody>
          <a:bodyPr wrap="none" lIns="0" tIns="0" rIns="0" bIns="0" rtlCol="0" anchor="t"/>
          <a:lstStyle/>
          <a:p>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Text files, databases.</a:t>
            </a:r>
            <a:endParaRPr lang="en-US" sz="1450" dirty="0"/>
          </a:p>
        </p:txBody>
      </p:sp>
      <p:sp>
        <p:nvSpPr>
          <p:cNvPr id="8" name="Shape 5"/>
          <p:cNvSpPr/>
          <p:nvPr/>
        </p:nvSpPr>
        <p:spPr>
          <a:xfrm>
            <a:off x="660440" y="4073723"/>
            <a:ext cx="7823121" cy="1087398"/>
          </a:xfrm>
          <a:prstGeom prst="roundRect">
            <a:avLst>
              <a:gd name="adj" fmla="val 2603"/>
            </a:avLst>
          </a:prstGeom>
          <a:solidFill>
            <a:srgbClr val="3A3B3C"/>
          </a:solidFill>
          <a:ln/>
        </p:spPr>
      </p:sp>
      <p:sp>
        <p:nvSpPr>
          <p:cNvPr id="9" name="Text 6"/>
          <p:cNvSpPr/>
          <p:nvPr/>
        </p:nvSpPr>
        <p:spPr>
          <a:xfrm>
            <a:off x="849154" y="4262438"/>
            <a:ext cx="2402562" cy="294799"/>
          </a:xfrm>
          <a:prstGeom prst="rect">
            <a:avLst/>
          </a:prstGeom>
          <a:noFill/>
          <a:ln/>
        </p:spPr>
        <p:txBody>
          <a:bodyPr wrap="none" lIns="0" tIns="0" rIns="0" bIns="0" rtlCol="0" anchor="t"/>
          <a:lstStyle/>
          <a:p>
            <a:pPr algn="l" indent="0" marL="0">
              <a:lnSpc>
                <a:spcPts val="2300"/>
              </a:lnSpc>
              <a:buNone/>
            </a:pPr>
            <a:r>
              <a:rPr lang="en-US" sz="1850" dirty="0">
                <a:solidFill>
                  <a:srgbClr val="CFCBBF"/>
                </a:solidFill>
                <a:latin typeface="Prata" pitchFamily="34" charset="0"/>
                <a:ea typeface="Prata" pitchFamily="34" charset="-122"/>
                <a:cs typeface="Prata" pitchFamily="34" charset="-120"/>
              </a:rPr>
              <a:t>Alerting Mechanisms</a:t>
            </a:r>
            <a:endParaRPr lang="en-US" sz="1850" dirty="0"/>
          </a:p>
        </p:txBody>
      </p:sp>
      <p:sp>
        <p:nvSpPr>
          <p:cNvPr id="10" name="Text 7"/>
          <p:cNvSpPr/>
          <p:nvPr/>
        </p:nvSpPr>
        <p:spPr>
          <a:xfrm>
            <a:off x="849154" y="4670465"/>
            <a:ext cx="7445693" cy="301943"/>
          </a:xfrm>
          <a:prstGeom prst="rect">
            <a:avLst/>
          </a:prstGeom>
          <a:noFill/>
          <a:ln/>
        </p:spPr>
        <p:txBody>
          <a:bodyPr wrap="none" lIns="0" tIns="0" rIns="0" bIns="0" rtlCol="0" anchor="t"/>
          <a:lstStyle/>
          <a:p>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Syslog, SNMP, email.</a:t>
            </a:r>
            <a:endParaRPr lang="en-US" sz="1450" dirty="0"/>
          </a:p>
        </p:txBody>
      </p:sp>
      <p:sp>
        <p:nvSpPr>
          <p:cNvPr id="11" name="Shape 8"/>
          <p:cNvSpPr/>
          <p:nvPr/>
        </p:nvSpPr>
        <p:spPr>
          <a:xfrm>
            <a:off x="660440" y="5349835"/>
            <a:ext cx="7823121" cy="1087398"/>
          </a:xfrm>
          <a:prstGeom prst="roundRect">
            <a:avLst>
              <a:gd name="adj" fmla="val 2603"/>
            </a:avLst>
          </a:prstGeom>
          <a:solidFill>
            <a:srgbClr val="3A3B3C"/>
          </a:solidFill>
          <a:ln/>
        </p:spPr>
      </p:sp>
      <p:sp>
        <p:nvSpPr>
          <p:cNvPr id="12" name="Text 9"/>
          <p:cNvSpPr/>
          <p:nvPr/>
        </p:nvSpPr>
        <p:spPr>
          <a:xfrm>
            <a:off x="849154" y="5538549"/>
            <a:ext cx="2359104" cy="294799"/>
          </a:xfrm>
          <a:prstGeom prst="rect">
            <a:avLst/>
          </a:prstGeom>
          <a:noFill/>
          <a:ln/>
        </p:spPr>
        <p:txBody>
          <a:bodyPr wrap="none" lIns="0" tIns="0" rIns="0" bIns="0" rtlCol="0" anchor="t"/>
          <a:lstStyle/>
          <a:p>
            <a:pPr algn="l" indent="0" marL="0">
              <a:lnSpc>
                <a:spcPts val="2300"/>
              </a:lnSpc>
              <a:buNone/>
            </a:pPr>
            <a:r>
              <a:rPr lang="en-US" sz="1850" dirty="0">
                <a:solidFill>
                  <a:srgbClr val="CFCBBF"/>
                </a:solidFill>
                <a:latin typeface="Prata" pitchFamily="34" charset="0"/>
                <a:ea typeface="Prata" pitchFamily="34" charset="-122"/>
                <a:cs typeface="Prata" pitchFamily="34" charset="-120"/>
              </a:rPr>
              <a:t>SIEM Integration</a:t>
            </a:r>
            <a:endParaRPr lang="en-US" sz="1850" dirty="0"/>
          </a:p>
        </p:txBody>
      </p:sp>
      <p:sp>
        <p:nvSpPr>
          <p:cNvPr id="13" name="Text 10"/>
          <p:cNvSpPr/>
          <p:nvPr/>
        </p:nvSpPr>
        <p:spPr>
          <a:xfrm>
            <a:off x="849154" y="5946577"/>
            <a:ext cx="7445693" cy="301943"/>
          </a:xfrm>
          <a:prstGeom prst="rect">
            <a:avLst/>
          </a:prstGeom>
          <a:noFill/>
          <a:ln/>
        </p:spPr>
        <p:txBody>
          <a:bodyPr wrap="none" lIns="0" tIns="0" rIns="0" bIns="0" rtlCol="0" anchor="t"/>
          <a:lstStyle/>
          <a:p>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Sending alerts to centralized systems.</a:t>
            </a:r>
            <a:endParaRPr lang="en-US" sz="1450" dirty="0"/>
          </a:p>
        </p:txBody>
      </p:sp>
      <p:sp>
        <p:nvSpPr>
          <p:cNvPr id="14" name="Shape 11"/>
          <p:cNvSpPr/>
          <p:nvPr/>
        </p:nvSpPr>
        <p:spPr>
          <a:xfrm>
            <a:off x="660440" y="6625947"/>
            <a:ext cx="7823121" cy="1087398"/>
          </a:xfrm>
          <a:prstGeom prst="roundRect">
            <a:avLst>
              <a:gd name="adj" fmla="val 2603"/>
            </a:avLst>
          </a:prstGeom>
          <a:solidFill>
            <a:srgbClr val="3A3B3C"/>
          </a:solidFill>
          <a:ln/>
        </p:spPr>
      </p:sp>
      <p:sp>
        <p:nvSpPr>
          <p:cNvPr id="15" name="Text 12"/>
          <p:cNvSpPr/>
          <p:nvPr/>
        </p:nvSpPr>
        <p:spPr>
          <a:xfrm>
            <a:off x="849154" y="6814661"/>
            <a:ext cx="2359104" cy="294799"/>
          </a:xfrm>
          <a:prstGeom prst="rect">
            <a:avLst/>
          </a:prstGeom>
          <a:noFill/>
          <a:ln/>
        </p:spPr>
        <p:txBody>
          <a:bodyPr wrap="none" lIns="0" tIns="0" rIns="0" bIns="0" rtlCol="0" anchor="t"/>
          <a:lstStyle/>
          <a:p>
            <a:pPr algn="l" indent="0" marL="0">
              <a:lnSpc>
                <a:spcPts val="2300"/>
              </a:lnSpc>
              <a:buNone/>
            </a:pPr>
            <a:r>
              <a:rPr lang="en-US" sz="1850" dirty="0">
                <a:solidFill>
                  <a:srgbClr val="CFCBBF"/>
                </a:solidFill>
                <a:latin typeface="Prata" pitchFamily="34" charset="0"/>
                <a:ea typeface="Prata" pitchFamily="34" charset="-122"/>
                <a:cs typeface="Prata" pitchFamily="34" charset="-120"/>
              </a:rPr>
              <a:t>Configuring Output</a:t>
            </a:r>
            <a:endParaRPr lang="en-US" sz="1850" dirty="0"/>
          </a:p>
        </p:txBody>
      </p:sp>
      <p:sp>
        <p:nvSpPr>
          <p:cNvPr id="16" name="Text 13"/>
          <p:cNvSpPr/>
          <p:nvPr/>
        </p:nvSpPr>
        <p:spPr>
          <a:xfrm>
            <a:off x="849154" y="7222688"/>
            <a:ext cx="7445693" cy="301943"/>
          </a:xfrm>
          <a:prstGeom prst="rect">
            <a:avLst/>
          </a:prstGeom>
          <a:noFill/>
          <a:ln/>
        </p:spPr>
        <p:txBody>
          <a:bodyPr wrap="none" lIns="0" tIns="0" rIns="0" bIns="0" rtlCol="0" anchor="t"/>
          <a:lstStyle/>
          <a:p>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Choosing the right output method.</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01222"/>
            <a:ext cx="7641193"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Real-World Snort Use Cases</a:t>
            </a:r>
            <a:endParaRPr lang="en-US" sz="4450" dirty="0"/>
          </a:p>
        </p:txBody>
      </p:sp>
      <p:sp>
        <p:nvSpPr>
          <p:cNvPr id="3" name="Text 1"/>
          <p:cNvSpPr/>
          <p:nvPr/>
        </p:nvSpPr>
        <p:spPr>
          <a:xfrm>
            <a:off x="793790" y="236362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Snort can be used to detect various types of attacks. These include port scans, malware infections, and web application attacks. It can also protect against DDoS attacks.</a:t>
            </a:r>
            <a:endParaRPr lang="en-US" sz="1750" dirty="0"/>
          </a:p>
        </p:txBody>
      </p:sp>
      <p:pic>
        <p:nvPicPr>
          <p:cNvPr id="4" name="Image 0" descr="preencoded.png">    </p:cNvPr>
          <p:cNvPicPr>
            <a:picLocks noChangeAspect="1"/>
          </p:cNvPicPr>
          <p:nvPr/>
        </p:nvPicPr>
        <p:blipFill>
          <a:blip r:embed="rId1"/>
          <a:stretch>
            <a:fillRect/>
          </a:stretch>
        </p:blipFill>
        <p:spPr>
          <a:xfrm>
            <a:off x="793790" y="3344585"/>
            <a:ext cx="4120753" cy="2546747"/>
          </a:xfrm>
          <a:prstGeom prst="rect">
            <a:avLst/>
          </a:prstGeom>
        </p:spPr>
      </p:pic>
      <p:sp>
        <p:nvSpPr>
          <p:cNvPr id="5" name="Text 2"/>
          <p:cNvSpPr/>
          <p:nvPr/>
        </p:nvSpPr>
        <p:spPr>
          <a:xfrm>
            <a:off x="793790" y="6174819"/>
            <a:ext cx="2849880"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Detecting Port Scans</a:t>
            </a:r>
            <a:endParaRPr lang="en-US" sz="2200" dirty="0"/>
          </a:p>
        </p:txBody>
      </p:sp>
      <p:sp>
        <p:nvSpPr>
          <p:cNvPr id="6" name="Text 3"/>
          <p:cNvSpPr/>
          <p:nvPr/>
        </p:nvSpPr>
        <p:spPr>
          <a:xfrm>
            <a:off x="793790" y="6665238"/>
            <a:ext cx="4120753"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Identifying reconnaissance activities.</a:t>
            </a:r>
            <a:endParaRPr lang="en-US" sz="1750" dirty="0"/>
          </a:p>
        </p:txBody>
      </p:sp>
      <p:pic>
        <p:nvPicPr>
          <p:cNvPr id="7" name="Image 1" descr="preencoded.png">    </p:cNvPr>
          <p:cNvPicPr>
            <a:picLocks noChangeAspect="1"/>
          </p:cNvPicPr>
          <p:nvPr/>
        </p:nvPicPr>
        <p:blipFill>
          <a:blip r:embed="rId2"/>
          <a:stretch>
            <a:fillRect/>
          </a:stretch>
        </p:blipFill>
        <p:spPr>
          <a:xfrm>
            <a:off x="5254704" y="3344585"/>
            <a:ext cx="4120872" cy="2546866"/>
          </a:xfrm>
          <a:prstGeom prst="rect">
            <a:avLst/>
          </a:prstGeom>
        </p:spPr>
      </p:pic>
      <p:sp>
        <p:nvSpPr>
          <p:cNvPr id="8" name="Text 4"/>
          <p:cNvSpPr/>
          <p:nvPr/>
        </p:nvSpPr>
        <p:spPr>
          <a:xfrm>
            <a:off x="5254704" y="617493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Detecting Malware</a:t>
            </a:r>
            <a:endParaRPr lang="en-US" sz="2200" dirty="0"/>
          </a:p>
        </p:txBody>
      </p:sp>
      <p:sp>
        <p:nvSpPr>
          <p:cNvPr id="9" name="Text 5"/>
          <p:cNvSpPr/>
          <p:nvPr/>
        </p:nvSpPr>
        <p:spPr>
          <a:xfrm>
            <a:off x="5254704" y="6665357"/>
            <a:ext cx="4120872"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Recognizing malicious traffic.</a:t>
            </a:r>
            <a:endParaRPr lang="en-US" sz="1750" dirty="0"/>
          </a:p>
        </p:txBody>
      </p:sp>
      <p:pic>
        <p:nvPicPr>
          <p:cNvPr id="10" name="Image 2" descr="preencoded.png">    </p:cNvPr>
          <p:cNvPicPr>
            <a:picLocks noChangeAspect="1"/>
          </p:cNvPicPr>
          <p:nvPr/>
        </p:nvPicPr>
        <p:blipFill>
          <a:blip r:embed="rId3"/>
          <a:stretch>
            <a:fillRect/>
          </a:stretch>
        </p:blipFill>
        <p:spPr>
          <a:xfrm>
            <a:off x="9715738" y="3344585"/>
            <a:ext cx="4120753" cy="2546747"/>
          </a:xfrm>
          <a:prstGeom prst="rect">
            <a:avLst/>
          </a:prstGeom>
        </p:spPr>
      </p:pic>
      <p:sp>
        <p:nvSpPr>
          <p:cNvPr id="11" name="Text 6"/>
          <p:cNvSpPr/>
          <p:nvPr/>
        </p:nvSpPr>
        <p:spPr>
          <a:xfrm>
            <a:off x="9715738" y="6174819"/>
            <a:ext cx="338768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Protecting Against DDoS</a:t>
            </a:r>
            <a:endParaRPr lang="en-US" sz="2200" dirty="0"/>
          </a:p>
        </p:txBody>
      </p:sp>
      <p:sp>
        <p:nvSpPr>
          <p:cNvPr id="12" name="Text 7"/>
          <p:cNvSpPr/>
          <p:nvPr/>
        </p:nvSpPr>
        <p:spPr>
          <a:xfrm>
            <a:off x="9715738" y="6665238"/>
            <a:ext cx="4120753"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Recognizing and mitigating attacks.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08748"/>
            <a:ext cx="9835991"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Snort: Best Practices and Resources</a:t>
            </a:r>
            <a:endParaRPr lang="en-US" sz="4450" dirty="0"/>
          </a:p>
        </p:txBody>
      </p:sp>
      <p:sp>
        <p:nvSpPr>
          <p:cNvPr id="3" name="Text 1"/>
          <p:cNvSpPr/>
          <p:nvPr/>
        </p:nvSpPr>
        <p:spPr>
          <a:xfrm>
            <a:off x="793790" y="257115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Following best practices ensures effective intrusion detection with Snort. Rule management is crucial for keeping rules up-to-date. Performance tuning optimizes Snort's performance.</a:t>
            </a:r>
            <a:endParaRPr lang="en-US" sz="1750" dirty="0"/>
          </a:p>
        </p:txBody>
      </p:sp>
      <p:sp>
        <p:nvSpPr>
          <p:cNvPr id="4" name="Shape 2"/>
          <p:cNvSpPr/>
          <p:nvPr/>
        </p:nvSpPr>
        <p:spPr>
          <a:xfrm>
            <a:off x="793790" y="3552111"/>
            <a:ext cx="2173724" cy="807958"/>
          </a:xfrm>
          <a:prstGeom prst="roundRect">
            <a:avLst>
              <a:gd name="adj" fmla="val 4211"/>
            </a:avLst>
          </a:prstGeom>
          <a:solidFill>
            <a:srgbClr val="3A3B3C"/>
          </a:solidFill>
          <a:ln/>
        </p:spPr>
      </p:sp>
      <p:sp>
        <p:nvSpPr>
          <p:cNvPr id="5" name="Text 3"/>
          <p:cNvSpPr/>
          <p:nvPr/>
        </p:nvSpPr>
        <p:spPr>
          <a:xfrm>
            <a:off x="1721167" y="3756779"/>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CFCBBF"/>
                </a:solidFill>
                <a:latin typeface="Prata" pitchFamily="34" charset="0"/>
                <a:ea typeface="Prata" pitchFamily="34" charset="-122"/>
                <a:cs typeface="Prata" pitchFamily="34" charset="-120"/>
              </a:rPr>
              <a:t>1</a:t>
            </a:r>
            <a:endParaRPr lang="en-US" sz="2500" dirty="0"/>
          </a:p>
        </p:txBody>
      </p:sp>
      <p:sp>
        <p:nvSpPr>
          <p:cNvPr id="6" name="Text 4"/>
          <p:cNvSpPr/>
          <p:nvPr/>
        </p:nvSpPr>
        <p:spPr>
          <a:xfrm>
            <a:off x="3194328" y="3778925"/>
            <a:ext cx="2494002"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Rule Management</a:t>
            </a:r>
            <a:endParaRPr lang="en-US" sz="2200" dirty="0"/>
          </a:p>
        </p:txBody>
      </p:sp>
      <p:sp>
        <p:nvSpPr>
          <p:cNvPr id="7" name="Shape 5"/>
          <p:cNvSpPr/>
          <p:nvPr/>
        </p:nvSpPr>
        <p:spPr>
          <a:xfrm>
            <a:off x="3080861" y="4344829"/>
            <a:ext cx="10642402" cy="15240"/>
          </a:xfrm>
          <a:prstGeom prst="roundRect">
            <a:avLst>
              <a:gd name="adj" fmla="val 223256"/>
            </a:avLst>
          </a:prstGeom>
          <a:solidFill>
            <a:srgbClr val="535455"/>
          </a:solidFill>
          <a:ln/>
        </p:spPr>
      </p:sp>
      <p:sp>
        <p:nvSpPr>
          <p:cNvPr id="8" name="Shape 6"/>
          <p:cNvSpPr/>
          <p:nvPr/>
        </p:nvSpPr>
        <p:spPr>
          <a:xfrm>
            <a:off x="793790" y="4473416"/>
            <a:ext cx="4347567" cy="807958"/>
          </a:xfrm>
          <a:prstGeom prst="roundRect">
            <a:avLst>
              <a:gd name="adj" fmla="val 4211"/>
            </a:avLst>
          </a:prstGeom>
          <a:solidFill>
            <a:srgbClr val="3A3B3C"/>
          </a:solidFill>
          <a:ln/>
        </p:spPr>
      </p:sp>
      <p:sp>
        <p:nvSpPr>
          <p:cNvPr id="9" name="Text 7"/>
          <p:cNvSpPr/>
          <p:nvPr/>
        </p:nvSpPr>
        <p:spPr>
          <a:xfrm>
            <a:off x="2808089" y="4678085"/>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CFCBBF"/>
                </a:solidFill>
                <a:latin typeface="Prata" pitchFamily="34" charset="0"/>
                <a:ea typeface="Prata" pitchFamily="34" charset="-122"/>
                <a:cs typeface="Prata" pitchFamily="34" charset="-120"/>
              </a:rPr>
              <a:t>2</a:t>
            </a:r>
            <a:endParaRPr lang="en-US" sz="2500" dirty="0"/>
          </a:p>
        </p:txBody>
      </p:sp>
      <p:sp>
        <p:nvSpPr>
          <p:cNvPr id="10" name="Text 8"/>
          <p:cNvSpPr/>
          <p:nvPr/>
        </p:nvSpPr>
        <p:spPr>
          <a:xfrm>
            <a:off x="5368171" y="4700230"/>
            <a:ext cx="280225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Performance Tuning</a:t>
            </a:r>
            <a:endParaRPr lang="en-US" sz="2200" dirty="0"/>
          </a:p>
        </p:txBody>
      </p:sp>
      <p:sp>
        <p:nvSpPr>
          <p:cNvPr id="11" name="Shape 9"/>
          <p:cNvSpPr/>
          <p:nvPr/>
        </p:nvSpPr>
        <p:spPr>
          <a:xfrm>
            <a:off x="5254704" y="5266134"/>
            <a:ext cx="8468558" cy="15240"/>
          </a:xfrm>
          <a:prstGeom prst="roundRect">
            <a:avLst>
              <a:gd name="adj" fmla="val 223256"/>
            </a:avLst>
          </a:prstGeom>
          <a:solidFill>
            <a:srgbClr val="535455"/>
          </a:solidFill>
          <a:ln/>
        </p:spPr>
      </p:sp>
      <p:sp>
        <p:nvSpPr>
          <p:cNvPr id="12" name="Shape 10"/>
          <p:cNvSpPr/>
          <p:nvPr/>
        </p:nvSpPr>
        <p:spPr>
          <a:xfrm>
            <a:off x="793790" y="5394722"/>
            <a:ext cx="6521410" cy="807958"/>
          </a:xfrm>
          <a:prstGeom prst="roundRect">
            <a:avLst>
              <a:gd name="adj" fmla="val 4211"/>
            </a:avLst>
          </a:prstGeom>
          <a:solidFill>
            <a:srgbClr val="3A3B3C"/>
          </a:solidFill>
          <a:ln/>
        </p:spPr>
      </p:sp>
      <p:sp>
        <p:nvSpPr>
          <p:cNvPr id="13" name="Text 11"/>
          <p:cNvSpPr/>
          <p:nvPr/>
        </p:nvSpPr>
        <p:spPr>
          <a:xfrm>
            <a:off x="3895011" y="5599390"/>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CFCBBF"/>
                </a:solidFill>
                <a:latin typeface="Prata" pitchFamily="34" charset="0"/>
                <a:ea typeface="Prata" pitchFamily="34" charset="-122"/>
                <a:cs typeface="Prata" pitchFamily="34" charset="-120"/>
              </a:rPr>
              <a:t>3</a:t>
            </a:r>
            <a:endParaRPr lang="en-US" sz="2500" dirty="0"/>
          </a:p>
        </p:txBody>
      </p:sp>
      <p:sp>
        <p:nvSpPr>
          <p:cNvPr id="14" name="Text 12"/>
          <p:cNvSpPr/>
          <p:nvPr/>
        </p:nvSpPr>
        <p:spPr>
          <a:xfrm>
            <a:off x="7542014" y="5621536"/>
            <a:ext cx="309562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Community Resources</a:t>
            </a:r>
            <a:endParaRPr lang="en-US" sz="2200" dirty="0"/>
          </a:p>
        </p:txBody>
      </p:sp>
      <p:sp>
        <p:nvSpPr>
          <p:cNvPr id="15" name="Text 13"/>
          <p:cNvSpPr/>
          <p:nvPr/>
        </p:nvSpPr>
        <p:spPr>
          <a:xfrm>
            <a:off x="793790" y="645783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Utilize resources like Snort.org for assistance.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64498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Thank you</a:t>
            </a:r>
            <a:endParaRPr lang="en-US" sz="4450" dirty="0"/>
          </a:p>
        </p:txBody>
      </p:sp>
      <p:sp>
        <p:nvSpPr>
          <p:cNvPr id="4" name="Text 1"/>
          <p:cNvSpPr/>
          <p:nvPr/>
        </p:nvSpPr>
        <p:spPr>
          <a:xfrm>
            <a:off x="793790" y="569392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Snort is a versatile tool. It can detect many kinds of threats. Regular updates and tuning ensure optimal performance. Using Snort can improve the security of your network.</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2025-03-15T16:03:50Z</dcterms:created>
  <dcterms:modified xsi:type="dcterms:W3CDTF">2025-03-15T16:03:50Z</dcterms:modified>
</cp:coreProperties>
</file>